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62" r:id="rId9"/>
    <p:sldId id="277" r:id="rId10"/>
    <p:sldId id="263" r:id="rId11"/>
    <p:sldId id="264" r:id="rId12"/>
    <p:sldId id="280" r:id="rId13"/>
    <p:sldId id="281" r:id="rId14"/>
    <p:sldId id="279" r:id="rId15"/>
    <p:sldId id="282" r:id="rId16"/>
    <p:sldId id="265" r:id="rId17"/>
    <p:sldId id="275" r:id="rId18"/>
    <p:sldId id="276" r:id="rId19"/>
  </p:sldIdLst>
  <p:sldSz cx="9144000" cy="5143500" type="screen16x9"/>
  <p:notesSz cx="6858000" cy="9144000"/>
  <p:embeddedFontLst>
    <p:embeddedFont>
      <p:font typeface="IBM Plex Sans Arabic" panose="020B0503050203000203" pitchFamily="34" charset="-78"/>
      <p:regular r:id="rId21"/>
      <p:bold r:id="rId22"/>
    </p:embeddedFont>
    <p:embeddedFont>
      <p:font typeface="IBM Plex Sans Arabic Medium" panose="020B0603050203000203" pitchFamily="34" charset="-78"/>
      <p:regular r:id="rId23"/>
      <p:bold r:id="rId24"/>
    </p:embeddedFont>
    <p:embeddedFont>
      <p:font typeface="IBM Plex Sans Arabic SemiBold" panose="020B0603050203000203" pitchFamily="34" charset="-78"/>
      <p:regular r:id="rId25"/>
      <p:bold r:id="rId26"/>
    </p:embeddedFont>
    <p:embeddedFont>
      <p:font typeface="Inter" panose="02000503000000020004" pitchFamily="2" charset="0"/>
      <p:regular r:id="rId27"/>
      <p:bold r:id="rId28"/>
      <p:italic r:id="rId29"/>
      <p:boldItalic r:id="rId30"/>
    </p:embeddedFont>
    <p:embeddedFont>
      <p:font typeface="Proxima Nova" panose="02000506030000020004" pitchFamily="2" charset="0"/>
      <p:regular r:id="rId31"/>
      <p:bold r:id="rId32"/>
      <p:italic r:id="rId33"/>
      <p:boldItalic r:id="rId34"/>
    </p:embeddedFont>
    <p:embeddedFont>
      <p:font typeface="Tajawal" pitchFamily="2" charset="-78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24">
          <p15:clr>
            <a:srgbClr val="747775"/>
          </p15:clr>
        </p15:guide>
        <p15:guide id="2" orient="horz" pos="2560">
          <p15:clr>
            <a:srgbClr val="747775"/>
          </p15:clr>
        </p15:guide>
        <p15:guide id="3" pos="2880">
          <p15:clr>
            <a:srgbClr val="747775"/>
          </p15:clr>
        </p15:guide>
        <p15:guide id="4" orient="horz" pos="759">
          <p15:clr>
            <a:srgbClr val="747775"/>
          </p15:clr>
        </p15:guide>
        <p15:guide id="5" orient="horz" pos="2428">
          <p15:clr>
            <a:srgbClr val="747775"/>
          </p15:clr>
        </p15:guide>
        <p15:guide id="6" pos="5325">
          <p15:clr>
            <a:srgbClr val="747775"/>
          </p15:clr>
        </p15:guide>
        <p15:guide id="7" orient="horz" pos="96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KcFO/Xev719AjEfE5iQO6xfj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1E1F5B-7058-4A9B-AF8C-0847D0C7EE07}">
  <a:tblStyle styleId="{541E1F5B-7058-4A9B-AF8C-0847D0C7EE0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39" d="100"/>
          <a:sy n="139" d="100"/>
        </p:scale>
        <p:origin x="176" y="512"/>
      </p:cViewPr>
      <p:guideLst>
        <p:guide orient="horz" pos="524"/>
        <p:guide orient="horz" pos="2560"/>
        <p:guide pos="2880"/>
        <p:guide orient="horz" pos="759"/>
        <p:guide orient="horz" pos="2428"/>
        <p:guide pos="5325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72FD3765-EAED-DEAA-F202-47452EF58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A4B8B846-D594-5968-110D-4A6C32ADC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36F71B47-EEE0-462C-30C8-4394CB3D93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74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CC258A9D-A903-972A-54CE-191CD3C1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513CD135-D317-19AE-28B2-DAB058C91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F4A13D7A-CEED-A744-F91A-9267CBA636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519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D632F3D-C937-B6D2-C266-CA14125B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CAEA659F-F76B-70DA-33BF-98B5D905D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5484CAF9-1631-9FBF-768B-787DB0C58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96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159C51F-E52D-8299-DA4A-71768C25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>
            <a:extLst>
              <a:ext uri="{FF2B5EF4-FFF2-40B4-BE49-F238E27FC236}">
                <a16:creationId xmlns:a16="http://schemas.microsoft.com/office/drawing/2014/main" id="{1C54A721-F8DD-663F-606F-B6765100A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>
            <a:extLst>
              <a:ext uri="{FF2B5EF4-FFF2-40B4-BE49-F238E27FC236}">
                <a16:creationId xmlns:a16="http://schemas.microsoft.com/office/drawing/2014/main" id="{0A426A76-3DA7-2A4A-7EF7-9D3D8ADC8C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045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A4A78B76-62B2-720F-0663-7EA9E4AF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>
            <a:extLst>
              <a:ext uri="{FF2B5EF4-FFF2-40B4-BE49-F238E27FC236}">
                <a16:creationId xmlns:a16="http://schemas.microsoft.com/office/drawing/2014/main" id="{E71FD78D-B2F4-061B-E2CF-D4645C7CE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6:notes">
            <a:extLst>
              <a:ext uri="{FF2B5EF4-FFF2-40B4-BE49-F238E27FC236}">
                <a16:creationId xmlns:a16="http://schemas.microsoft.com/office/drawing/2014/main" id="{2D5F95AC-4BE9-592F-B9CC-7EA3E132D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51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033E31C8-D5E9-2017-AE3F-9CE690F7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>
            <a:extLst>
              <a:ext uri="{FF2B5EF4-FFF2-40B4-BE49-F238E27FC236}">
                <a16:creationId xmlns:a16="http://schemas.microsoft.com/office/drawing/2014/main" id="{171F4956-9A8B-D2BD-69BC-C7A200A2F5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7:notes">
            <a:extLst>
              <a:ext uri="{FF2B5EF4-FFF2-40B4-BE49-F238E27FC236}">
                <a16:creationId xmlns:a16="http://schemas.microsoft.com/office/drawing/2014/main" id="{135EAFF3-6059-1547-52B9-ABA6113E5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26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2" name="Google Shape;1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7371" y="317427"/>
            <a:ext cx="1356656" cy="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Tajawal"/>
              <a:buNone/>
              <a:defRPr sz="4300" b="1">
                <a:latin typeface="Tajawal"/>
                <a:ea typeface="Tajawal"/>
                <a:cs typeface="Tajawal"/>
                <a:sym typeface="Tajawal"/>
              </a:defRPr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title"/>
          </p:nvPr>
        </p:nvSpPr>
        <p:spPr>
          <a:xfrm>
            <a:off x="2079450" y="445025"/>
            <a:ext cx="67074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  <a:defRPr b="1">
                <a:solidFill>
                  <a:srgbClr val="543198"/>
                </a:solidFill>
              </a:defRPr>
            </a:lvl1pPr>
            <a:lvl2pPr lvl="1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2pPr>
            <a:lvl3pPr lvl="2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3pPr>
            <a:lvl4pPr lvl="3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4pPr>
            <a:lvl5pPr lvl="4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5pPr>
            <a:lvl6pPr lvl="5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6pPr>
            <a:lvl7pPr lvl="6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7pPr>
            <a:lvl8pPr lvl="7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8pPr>
            <a:lvl9pPr lvl="8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body" idx="1"/>
          </p:nvPr>
        </p:nvSpPr>
        <p:spPr>
          <a:xfrm>
            <a:off x="2758650" y="1334150"/>
            <a:ext cx="60282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  <a:defRPr>
                <a:solidFill>
                  <a:srgbClr val="424242"/>
                </a:solidFill>
              </a:defRPr>
            </a:lvl1pPr>
            <a:lvl2pPr marL="91440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2pPr>
            <a:lvl3pPr marL="137160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3pPr>
            <a:lvl4pPr marL="182880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4pPr>
            <a:lvl5pPr marL="228600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5pPr>
            <a:lvl6pPr marL="274320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6pPr>
            <a:lvl7pPr marL="320040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7pPr>
            <a:lvl8pPr marL="365760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8pPr>
            <a:lvl9pPr marL="411480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2079450" y="714175"/>
            <a:ext cx="67074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  <a:defRPr b="1">
                <a:solidFill>
                  <a:srgbClr val="54319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2758650" y="1526325"/>
            <a:ext cx="60282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  <a:defRPr>
                <a:solidFill>
                  <a:srgbClr val="424242"/>
                </a:solidFill>
              </a:defRPr>
            </a:lvl1pPr>
            <a:lvl2pPr marL="91440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2pPr>
            <a:lvl3pPr marL="137160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3pPr>
            <a:lvl4pPr marL="182880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4pPr>
            <a:lvl5pPr marL="228600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5pPr>
            <a:lvl6pPr marL="274320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6pPr>
            <a:lvl7pPr marL="320040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7pPr>
            <a:lvl8pPr marL="365760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8pPr>
            <a:lvl9pPr marL="411480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311700" y="28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9271" y="4703039"/>
            <a:ext cx="946580" cy="21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28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29B7"/>
              </a:buClr>
              <a:buSzPts val="2500"/>
              <a:buFont typeface="IBM Plex Sans Arabic Medium"/>
              <a:buNone/>
              <a:defRPr sz="2500" b="0" i="0" u="none" strike="noStrike" cap="none">
                <a:solidFill>
                  <a:srgbClr val="4F29B7"/>
                </a:solidFill>
                <a:latin typeface="IBM Plex Sans Arabic Medium"/>
                <a:ea typeface="IBM Plex Sans Arabic Medium"/>
                <a:cs typeface="IBM Plex Sans Arabic Medium"/>
                <a:sym typeface="IBM Plex Sans Arabic Medium"/>
              </a:defRPr>
            </a:lvl1pPr>
            <a:lvl2pPr marR="0" lvl="1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R="0" lvl="2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R="0" lvl="3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R="0" lvl="4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R="0" lvl="5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R="0" lvl="6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R="0" lvl="7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R="0" lvl="8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sz="2800" b="0" i="0" u="none" strike="noStrike" cap="non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800"/>
              <a:buFont typeface="IBM Plex Sans Arabic"/>
              <a:buChar char="●"/>
              <a:defRPr sz="18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  <a:lvl2pPr marL="914400" marR="0" lvl="1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2pPr>
            <a:lvl3pPr marL="1371600" marR="0" lvl="2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3pPr>
            <a:lvl4pPr marL="1828800" marR="0" lvl="3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●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4pPr>
            <a:lvl5pPr marL="2286000" marR="0" lvl="4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5pPr>
            <a:lvl6pPr marL="2743200" marR="0" lvl="5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6pPr>
            <a:lvl7pPr marL="3200400" marR="0" lvl="6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●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7pPr>
            <a:lvl8pPr marL="3657600" marR="0" lvl="7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8pPr>
            <a:lvl9pPr marL="4114800" marR="0" lvl="8" indent="-31750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sz="1400" b="0" i="0" u="none" strike="noStrike" cap="non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30954" y="17475"/>
            <a:ext cx="1266092" cy="10079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nightfoundation.org/articles/ethics-and-governance-of-ai-initiative-announces-750-000-challenge-on-news-and-information-quality/" TargetMode="Externa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wfryer/53410039756/" TargetMode="Externa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rontiersin.org/articles/10.3389/fpsyg.2020.00208/full?report=reader" TargetMode="Externa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ditoy.com/posts/18807" TargetMode="Externa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ired.it/internet/social-network/2018/04/05/cambridge-analytica-87-milioni/" TargetMode="Externa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cienceforwork.com/blog/reducing-gender-bias-hiring/infographic1_final-2/" TargetMode="Externa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amorworld.com/author/prem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montrealethics.ai/on-the-challenges-of-using-black-box-apis-for-toxicity-evaluation-in-research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12.libretexts.org/Bookshelves/Philosophy/08:_Chapter_8/8.01:_Section_1-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12.libretexts.org/Bookshelves/Philosophy/08:_Chapter_8/8.01:_Section_1-" TargetMode="Externa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title"/>
          </p:nvPr>
        </p:nvSpPr>
        <p:spPr>
          <a:xfrm>
            <a:off x="5435226" y="867625"/>
            <a:ext cx="29742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800">
                <a:solidFill>
                  <a:srgbClr val="58E3D8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أكـــــاديميــــة طــــويـــق</a:t>
            </a:r>
            <a:endParaRPr sz="4800">
              <a:solidFill>
                <a:srgbClr val="58E3D8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  <p:sp>
        <p:nvSpPr>
          <p:cNvPr id="44" name="Google Shape;44;p1"/>
          <p:cNvSpPr txBox="1">
            <a:spLocks noGrp="1"/>
          </p:cNvSpPr>
          <p:nvPr>
            <p:ph type="body" idx="4294967295"/>
          </p:nvPr>
        </p:nvSpPr>
        <p:spPr>
          <a:xfrm>
            <a:off x="3902100" y="3253272"/>
            <a:ext cx="4447500" cy="1973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252526"/>
              </a:buClr>
              <a:buSzPts val="1800"/>
              <a:buFont typeface="IBM Plex Sans Arabic"/>
              <a:buNone/>
            </a:pPr>
            <a:r>
              <a:rPr lang="en-US" sz="3600" dirty="0">
                <a:solidFill>
                  <a:schemeClr val="lt1"/>
                </a:solidFill>
                <a:latin typeface="IBM Plex Sans Arabic Medium"/>
                <a:ea typeface="IBM Plex Sans Arabic Medium"/>
                <a:cs typeface="IBM Plex Sans Arabic Medium"/>
                <a:sym typeface="IBM Plex Sans Arabic Medium"/>
              </a:rPr>
              <a:t>Artificial Intelligence Ethics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latin typeface="Calibri"/>
                <a:cs typeface="Calibri"/>
              </a:rPr>
              <a:t>The Ethics of AI Autonomy and Decision-Making</a:t>
            </a: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1600" dirty="0">
                <a:latin typeface="Arial"/>
                <a:ea typeface="Arial"/>
                <a:cs typeface="Arial"/>
                <a:sym typeface="Arial"/>
              </a:rPr>
            </a:b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9AAE3-4FD3-9B38-896E-D8B4CA8853AA}"/>
              </a:ext>
            </a:extLst>
          </p:cNvPr>
          <p:cNvSpPr txBox="1"/>
          <p:nvPr/>
        </p:nvSpPr>
        <p:spPr>
          <a:xfrm>
            <a:off x="82296" y="1019765"/>
            <a:ext cx="689229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700" b="0" i="0" u="none" strike="noStrike" dirty="0">
                <a:solidFill>
                  <a:srgbClr val="000000"/>
                </a:solidFill>
                <a:effectLst/>
              </a:rPr>
              <a:t>AI systems can make decisions without direct human intervention, raising ethical concerns.</a:t>
            </a:r>
          </a:p>
          <a:p>
            <a:pPr algn="l"/>
            <a:r>
              <a:rPr lang="en-GB" sz="1700" b="1" i="0" u="none" strike="noStrike" dirty="0">
                <a:solidFill>
                  <a:srgbClr val="000000"/>
                </a:solidFill>
                <a:effectLst/>
              </a:rPr>
              <a:t>Key ethical issues</a:t>
            </a:r>
            <a:r>
              <a:rPr lang="en-GB" sz="17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700" b="1" i="0" u="none" strike="noStrike" dirty="0">
                <a:solidFill>
                  <a:srgbClr val="000000"/>
                </a:solidFill>
                <a:effectLst/>
              </a:rPr>
              <a:t>Accountability</a:t>
            </a:r>
            <a:r>
              <a:rPr lang="en-GB" sz="1700" b="0" i="0" u="none" strike="noStrike" dirty="0">
                <a:solidFill>
                  <a:srgbClr val="000000"/>
                </a:solidFill>
                <a:effectLst/>
              </a:rPr>
              <a:t>: If an autonomous AI makes a harmful decision (e.g., an accident caused by a self-driving car), who is responsible?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700" b="1" i="0" u="none" strike="noStrike" dirty="0">
                <a:solidFill>
                  <a:srgbClr val="000000"/>
                </a:solidFill>
                <a:effectLst/>
              </a:rPr>
              <a:t>Transparency</a:t>
            </a:r>
            <a:r>
              <a:rPr lang="en-GB" sz="1700" b="0" i="0" u="none" strike="noStrike" dirty="0">
                <a:solidFill>
                  <a:srgbClr val="000000"/>
                </a:solidFill>
                <a:effectLst/>
              </a:rPr>
              <a:t>: Can AI decisions be explained and understood?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700" b="1" i="0" u="none" strike="noStrike" dirty="0">
                <a:solidFill>
                  <a:srgbClr val="000000"/>
                </a:solidFill>
                <a:effectLst/>
              </a:rPr>
              <a:t>Fairness</a:t>
            </a:r>
            <a:r>
              <a:rPr lang="en-GB" sz="1700" b="0" i="0" u="none" strike="noStrike" dirty="0">
                <a:solidFill>
                  <a:srgbClr val="000000"/>
                </a:solidFill>
                <a:effectLst/>
              </a:rPr>
              <a:t>: Does AI treat all individuals equally, without bias?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700" b="1" i="0" u="none" strike="noStrike" dirty="0">
                <a:solidFill>
                  <a:srgbClr val="000000"/>
                </a:solidFill>
                <a:effectLst/>
              </a:rPr>
              <a:t>Control</a:t>
            </a:r>
            <a:r>
              <a:rPr lang="en-GB" sz="1700" b="0" i="0" u="none" strike="noStrike" dirty="0">
                <a:solidFill>
                  <a:srgbClr val="000000"/>
                </a:solidFill>
                <a:effectLst/>
              </a:rPr>
              <a:t>: Should AI have full autonomy in critical areas like criminal justice, hiring, or healthcare?</a:t>
            </a:r>
          </a:p>
        </p:txBody>
      </p:sp>
      <p:pic>
        <p:nvPicPr>
          <p:cNvPr id="5" name="Picture 4" descr="A brain with a circuit board&#10;&#10;AI-generated content may be incorrect.">
            <a:extLst>
              <a:ext uri="{FF2B5EF4-FFF2-40B4-BE49-F238E27FC236}">
                <a16:creationId xmlns:a16="http://schemas.microsoft.com/office/drawing/2014/main" id="{6218607E-BCEA-057A-D5EB-6E0FC111B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870" r="15854"/>
          <a:stretch/>
        </p:blipFill>
        <p:spPr>
          <a:xfrm>
            <a:off x="6793685" y="2916532"/>
            <a:ext cx="2340864" cy="21465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latin typeface="Calibri"/>
                <a:cs typeface="Calibri"/>
              </a:rPr>
              <a:t>Ethical Considerations in AI for Social Good</a:t>
            </a: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1600" dirty="0">
                <a:latin typeface="Arial"/>
                <a:ea typeface="Arial"/>
                <a:cs typeface="Arial"/>
                <a:sym typeface="Arial"/>
              </a:rPr>
            </a:b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5DF9B-FCE5-73C2-72BA-3A51E225B9BD}"/>
              </a:ext>
            </a:extLst>
          </p:cNvPr>
          <p:cNvSpPr txBox="1"/>
          <p:nvPr/>
        </p:nvSpPr>
        <p:spPr>
          <a:xfrm>
            <a:off x="612648" y="945726"/>
            <a:ext cx="40331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AI can be used to solve societal challenges, but ethical issues must be addressed:</a:t>
            </a:r>
          </a:p>
          <a:p>
            <a:pPr algn="l"/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Healthcare AI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: Improves diagnostics but must ensure patient privacy and avoid bias.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Education AI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: Enhances learning but should not reinforce inequalities.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AI in Humanitarian Aid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: Helps in disaster response, but must avoid misuse of sensitive data.</a:t>
            </a:r>
          </a:p>
        </p:txBody>
      </p:sp>
      <p:pic>
        <p:nvPicPr>
          <p:cNvPr id="5" name="Picture 4" descr="A hand holding a device&#10;&#10;AI-generated content may be incorrect.">
            <a:extLst>
              <a:ext uri="{FF2B5EF4-FFF2-40B4-BE49-F238E27FC236}">
                <a16:creationId xmlns:a16="http://schemas.microsoft.com/office/drawing/2014/main" id="{CC12E845-FC2B-731E-C0D3-80DD4C5B4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87468" y="945726"/>
            <a:ext cx="3824478" cy="38244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25718A45-9D95-C2EE-3EBA-FE320D4D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0421EDE4-2722-9699-8229-BBD15CBA7438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C51D873F-7159-798E-07AF-834574BB51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latin typeface="Calibri"/>
                <a:cs typeface="Calibri"/>
              </a:rPr>
              <a:t>Case Studies on AI Ethics Violations</a:t>
            </a: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43138-D047-5866-A061-1C937733946B}"/>
              </a:ext>
            </a:extLst>
          </p:cNvPr>
          <p:cNvSpPr txBox="1"/>
          <p:nvPr/>
        </p:nvSpPr>
        <p:spPr>
          <a:xfrm>
            <a:off x="320040" y="809145"/>
            <a:ext cx="51846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AI in Predictive Policing: Racial Bias in Algorithms</a:t>
            </a:r>
          </a:p>
          <a:p>
            <a:pPr algn="l"/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Some AI models used for predicting crime (e.g., COMPAS) have been found to unfairly target minority communities.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Bias in training data leads to racial profiling and discrimination.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Ethical concern: 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Reinforcing systemic biases and unfair law enforcement practices.</a:t>
            </a: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Picture 6" descr="A group of people's heads&#10;&#10;AI-generated content may be incorrect.">
            <a:extLst>
              <a:ext uri="{FF2B5EF4-FFF2-40B4-BE49-F238E27FC236}">
                <a16:creationId xmlns:a16="http://schemas.microsoft.com/office/drawing/2014/main" id="{6674CCA9-6320-CB08-AFEC-ABB7DE7D9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24822" y="1197102"/>
            <a:ext cx="3328826" cy="30365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899A5-409A-C825-B66E-FA9172372406}"/>
              </a:ext>
            </a:extLst>
          </p:cNvPr>
          <p:cNvSpPr txBox="1"/>
          <p:nvPr/>
        </p:nvSpPr>
        <p:spPr>
          <a:xfrm>
            <a:off x="0" y="4334355"/>
            <a:ext cx="89536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Correctional Offender Management Profiling for Alternative Sanctions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 is a risk assessment algorithm used in the U.S. criminal justice system to predict the likelihood of a defendant reoffending (recidivism). It helps judges make decisions on bail, sentencing, and parole.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B312C8-B738-58D9-683E-94242A140328}"/>
              </a:ext>
            </a:extLst>
          </p:cNvPr>
          <p:cNvCxnSpPr/>
          <p:nvPr/>
        </p:nvCxnSpPr>
        <p:spPr>
          <a:xfrm>
            <a:off x="2048256" y="2157984"/>
            <a:ext cx="0" cy="21763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63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16E74AFF-9E6A-B59F-07FE-B08EB98FF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5C9F185F-9174-9E5C-E991-EF27C52404B8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6317E372-497F-291B-3C05-C30A3E0F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latin typeface="Calibri"/>
                <a:cs typeface="Calibri"/>
              </a:rPr>
              <a:t>Case Studies on AI Ethics Violations</a:t>
            </a: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E6E62-9E26-D25D-0E68-AB9DA82AE9BD}"/>
              </a:ext>
            </a:extLst>
          </p:cNvPr>
          <p:cNvSpPr txBox="1"/>
          <p:nvPr/>
        </p:nvSpPr>
        <p:spPr>
          <a:xfrm>
            <a:off x="320040" y="809145"/>
            <a:ext cx="54089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2. Ethical Concerns in Facial Recognition Technology</a:t>
            </a:r>
          </a:p>
          <a:p>
            <a:pPr algn="l"/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Facial recognition systems (e.g., Clearview AI) have been criticized for violating privacy.</a:t>
            </a:r>
          </a:p>
          <a:p>
            <a:pPr algn="l"/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Studies show these systems often misidentify minorities at higher rates.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Ethical concern: 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Mass surveillance, privacy invasion, and racial bias.</a:t>
            </a: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Picture 9" descr="Close-up of a phone screen&#10;&#10;AI-generated content may be incorrect.">
            <a:extLst>
              <a:ext uri="{FF2B5EF4-FFF2-40B4-BE49-F238E27FC236}">
                <a16:creationId xmlns:a16="http://schemas.microsoft.com/office/drawing/2014/main" id="{4F893F92-C2C4-98C5-284F-77B214B0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24500" y="1195034"/>
            <a:ext cx="3619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4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8E506D86-3564-A2D0-0191-99B8B5B0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FD303E6A-CAC2-50E7-C72E-84D25B190C99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E9DE5CF7-C686-E292-B9A8-3CD1C6C4E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latin typeface="Calibri"/>
                <a:cs typeface="Calibri"/>
              </a:rPr>
              <a:t>Case Studies on AI Ethics Violations</a:t>
            </a: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8D2DE-ECFD-D031-4FBC-F333C5538902}"/>
              </a:ext>
            </a:extLst>
          </p:cNvPr>
          <p:cNvSpPr txBox="1"/>
          <p:nvPr/>
        </p:nvSpPr>
        <p:spPr>
          <a:xfrm>
            <a:off x="0" y="744558"/>
            <a:ext cx="5294376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1800" b="1" dirty="0"/>
              <a:t>3. The Cambridge Analytica Scandal: Data Misuse and Privacy Breaches</a:t>
            </a:r>
          </a:p>
          <a:p>
            <a:endParaRPr lang="en-GB" sz="1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/>
              <a:t>In 2018, Cambridge Analytica improperly harvested Facebook user data to influence elections.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/>
              <a:t>It raised concerns about data privacy and manipulation in political campaigns.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/>
              <a:t>Ethical concern: </a:t>
            </a:r>
            <a:r>
              <a:rPr lang="en-GB" sz="1800" b="1" dirty="0"/>
              <a:t>Lack of user consent, exploitation of personal data, and political interference.</a:t>
            </a:r>
            <a:endParaRPr lang="en-GB" sz="1800" dirty="0"/>
          </a:p>
        </p:txBody>
      </p:sp>
      <p:pic>
        <p:nvPicPr>
          <p:cNvPr id="15" name="Picture 14" descr="A screenshot of a chat&#10;&#10;AI-generated content may be incorrect.">
            <a:extLst>
              <a:ext uri="{FF2B5EF4-FFF2-40B4-BE49-F238E27FC236}">
                <a16:creationId xmlns:a16="http://schemas.microsoft.com/office/drawing/2014/main" id="{E0338518-74EB-4205-9893-185F87734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33509" y="1023152"/>
            <a:ext cx="4110491" cy="375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4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4B566BDE-80C1-B269-6B5F-941466774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>
            <a:extLst>
              <a:ext uri="{FF2B5EF4-FFF2-40B4-BE49-F238E27FC236}">
                <a16:creationId xmlns:a16="http://schemas.microsoft.com/office/drawing/2014/main" id="{D9983F65-50DD-5E51-68A5-2629FB6A55E6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>
            <a:extLst>
              <a:ext uri="{FF2B5EF4-FFF2-40B4-BE49-F238E27FC236}">
                <a16:creationId xmlns:a16="http://schemas.microsoft.com/office/drawing/2014/main" id="{C5407978-F68A-CEC9-D47B-6B47A6BE73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latin typeface="Calibri"/>
                <a:cs typeface="Calibri"/>
              </a:rPr>
              <a:t>Case Studies on AI Ethics Violations</a:t>
            </a:r>
            <a:br>
              <a:rPr lang="en-GB" sz="12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1C5A7-AA2C-E336-D75D-56EE468FB4DF}"/>
              </a:ext>
            </a:extLst>
          </p:cNvPr>
          <p:cNvSpPr txBox="1"/>
          <p:nvPr/>
        </p:nvSpPr>
        <p:spPr>
          <a:xfrm>
            <a:off x="283464" y="652288"/>
            <a:ext cx="480532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1800" b="1" dirty="0"/>
              <a:t>4. Bias in Hiring Algorithms: Case Studies from Industry</a:t>
            </a:r>
          </a:p>
          <a:p>
            <a:endParaRPr lang="en-GB" sz="1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/>
              <a:t>AI-driven hiring tools (e.g., </a:t>
            </a:r>
            <a:r>
              <a:rPr lang="en-GB" sz="1800" b="1" dirty="0"/>
              <a:t>Amazon’s hiring algorithm</a:t>
            </a:r>
            <a:r>
              <a:rPr lang="en-GB" sz="1800" dirty="0"/>
              <a:t>) showed bias against women due to past hiring data.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/>
              <a:t>AI learned historical biases and discriminated against female applicants.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/>
              <a:t>Ethical concern: </a:t>
            </a:r>
            <a:r>
              <a:rPr lang="en-GB" sz="1800" b="1" dirty="0"/>
              <a:t>Unfair hiring practices and discrimination.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 descr="A poster with yellow and blue icons&#10;&#10;AI-generated content may be incorrect.">
            <a:extLst>
              <a:ext uri="{FF2B5EF4-FFF2-40B4-BE49-F238E27FC236}">
                <a16:creationId xmlns:a16="http://schemas.microsoft.com/office/drawing/2014/main" id="{28ECA7E1-29F3-FA4D-6DEB-F0255ABE3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88784" y="124658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6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0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98451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RECAP</a:t>
            </a:r>
            <a:br>
              <a:rPr lang="en-US" sz="1600" dirty="0">
                <a:latin typeface="Arial"/>
                <a:ea typeface="Arial"/>
                <a:cs typeface="Arial"/>
                <a:sym typeface="Arial"/>
              </a:rPr>
            </a:b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B3E63-C466-A041-D7B8-0F3E39EE0EA7}"/>
              </a:ext>
            </a:extLst>
          </p:cNvPr>
          <p:cNvSpPr txBox="1"/>
          <p:nvPr/>
        </p:nvSpPr>
        <p:spPr>
          <a:xfrm>
            <a:off x="365760" y="968913"/>
            <a:ext cx="81473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Ethics in AI ensures fairness, transparency, and accountability in decision-making.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AI ethics go beyond legal compliance to address moral responsibilities.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Developers, organizations, and users share responsibility for AI decisions.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AI autonomy raises concerns about accountability and unintended biases.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Ethical AI can drive social good but must avoid discrimination and misuse.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Case studies highlight issues like bias in predictive policing and hiring algorithms.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The Cambridge Analytica scandal exposed data misuse and privacy violations.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Responsible AI development requires transparency, fairness, and ethical guidelines.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l="8508"/>
          <a:stretch/>
        </p:blipFill>
        <p:spPr>
          <a:xfrm>
            <a:off x="6248550" y="1551586"/>
            <a:ext cx="1357692" cy="50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7216" y="2992069"/>
            <a:ext cx="995950" cy="40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9974" y="3081645"/>
            <a:ext cx="1214843" cy="22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6">
            <a:alphaModFix/>
          </a:blip>
          <a:srcRect l="11047" t="22524" r="11047" b="22523"/>
          <a:stretch/>
        </p:blipFill>
        <p:spPr>
          <a:xfrm>
            <a:off x="3316327" y="2249012"/>
            <a:ext cx="688702" cy="39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0782" y="2325188"/>
            <a:ext cx="1133228" cy="24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8">
            <a:alphaModFix/>
          </a:blip>
          <a:srcRect l="2114" t="19776" b="19777"/>
          <a:stretch/>
        </p:blipFill>
        <p:spPr>
          <a:xfrm>
            <a:off x="3094065" y="1608499"/>
            <a:ext cx="1133226" cy="39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83573" y="3074674"/>
            <a:ext cx="954210" cy="24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 descr="Text&#10;&#10;Description automatically generated with low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92620" y="3040838"/>
            <a:ext cx="750589" cy="30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 descr="A red and black sign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83572" y="3696038"/>
            <a:ext cx="954213" cy="20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 descr="A picture containing text, clipart, vector graphics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18971" y="3677016"/>
            <a:ext cx="697888" cy="2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13">
            <a:alphaModFix/>
          </a:blip>
          <a:srcRect b="18915"/>
          <a:stretch/>
        </p:blipFill>
        <p:spPr>
          <a:xfrm>
            <a:off x="6450290" y="3643177"/>
            <a:ext cx="954212" cy="30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14">
            <a:alphaModFix/>
          </a:blip>
          <a:srcRect l="12270" t="12270" r="12262" b="12262"/>
          <a:stretch/>
        </p:blipFill>
        <p:spPr>
          <a:xfrm>
            <a:off x="3885746" y="4245539"/>
            <a:ext cx="1133228" cy="38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98086" y="3621493"/>
            <a:ext cx="694210" cy="35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16">
            <a:alphaModFix/>
          </a:blip>
          <a:srcRect t="18905" b="18904"/>
          <a:stretch/>
        </p:blipFill>
        <p:spPr>
          <a:xfrm>
            <a:off x="1537771" y="1614885"/>
            <a:ext cx="1214840" cy="38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 rotWithShape="1">
          <a:blip r:embed="rId17">
            <a:alphaModFix/>
          </a:blip>
          <a:srcRect l="2114" t="28897" b="28892"/>
          <a:stretch/>
        </p:blipFill>
        <p:spPr>
          <a:xfrm>
            <a:off x="4740627" y="1652095"/>
            <a:ext cx="1254574" cy="30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760495" y="2253777"/>
            <a:ext cx="1214839" cy="38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47215" y="2294778"/>
            <a:ext cx="995952" cy="30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>
            <a:spLocks noGrp="1"/>
          </p:cNvSpPr>
          <p:nvPr>
            <p:ph type="title" idx="4294967295"/>
          </p:nvPr>
        </p:nvSpPr>
        <p:spPr>
          <a:xfrm>
            <a:off x="2079450" y="745725"/>
            <a:ext cx="63738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>
                <a:solidFill>
                  <a:srgbClr val="4F29B6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الشراكات العالمية</a:t>
            </a:r>
            <a:endParaRPr>
              <a:solidFill>
                <a:srgbClr val="4F29B6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5548225" y="2230950"/>
            <a:ext cx="30621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33333"/>
              <a:buNone/>
            </a:pPr>
            <a:r>
              <a:rPr lang="en-US" sz="4000" b="1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شــــــكــــرًا لكــــــم</a:t>
            </a:r>
            <a:endParaRPr sz="4000" b="1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4294967295"/>
          </p:nvPr>
        </p:nvSpPr>
        <p:spPr>
          <a:xfrm>
            <a:off x="4166050" y="2870075"/>
            <a:ext cx="44442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29B7"/>
              </a:buClr>
              <a:buSzPts val="990"/>
              <a:buFont typeface="IBM Plex Sans Arabic Medium"/>
              <a:buNone/>
            </a:pPr>
            <a:r>
              <a:rPr lang="en-US" sz="2900" b="1" i="0" u="none" strike="noStrike" cap="non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THANK YOU</a:t>
            </a:r>
            <a:endParaRPr sz="2900" b="1" i="0" u="none" strike="noStrike" cap="non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Tajawal"/>
              <a:buNone/>
            </a:pPr>
            <a:r>
              <a:rPr lang="en-GB" sz="40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Foundations of AI  Ethics</a:t>
            </a:r>
            <a:br>
              <a:rPr lang="en-US" sz="40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</a:pPr>
            <a:endParaRPr dirty="0"/>
          </a:p>
        </p:txBody>
      </p:sp>
      <p:sp>
        <p:nvSpPr>
          <p:cNvPr id="51" name="Google Shape;51;p2"/>
          <p:cNvSpPr txBox="1"/>
          <p:nvPr/>
        </p:nvSpPr>
        <p:spPr>
          <a:xfrm>
            <a:off x="3527778" y="4245036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By: Dr. Afshan Hashmi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/>
        </p:nvSpPr>
        <p:spPr>
          <a:xfrm>
            <a:off x="355978" y="622430"/>
            <a:ext cx="8029070" cy="375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Course Objectives:</a:t>
            </a:r>
            <a:endParaRPr dirty="0"/>
          </a:p>
          <a:p>
            <a:pPr marL="0" marR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/>
              <a:t>Introduce ethical principles and their role in AI and data science. Differentiate between ethical and legal considerations in AI. </a:t>
            </a:r>
          </a:p>
          <a:p>
            <a:pPr marL="0" marR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Course Learning Outcomes:</a:t>
            </a:r>
            <a:endParaRPr lang="en-GB" sz="2400" b="1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25000"/>
              </a:lnSpc>
              <a:spcBef>
                <a:spcPts val="1000"/>
              </a:spcBef>
            </a:pPr>
            <a:r>
              <a:rPr lang="en-GB" sz="2000" dirty="0"/>
              <a:t>Understand the importance of ethics in responsible AI development.</a:t>
            </a:r>
          </a:p>
          <a:p>
            <a:pPr algn="just">
              <a:lnSpc>
                <a:spcPct val="125000"/>
              </a:lnSpc>
              <a:spcBef>
                <a:spcPts val="1000"/>
              </a:spcBef>
            </a:pPr>
            <a:r>
              <a:rPr lang="en-GB" sz="2000" dirty="0"/>
              <a:t>Identify key ethical challenges, including bias and accountability.</a:t>
            </a:r>
          </a:p>
          <a:p>
            <a:pPr marL="0" marR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32965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  <a:t>Introduction to Ethics in AI</a:t>
            </a:r>
            <a:br>
              <a:rPr lang="en-GB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endParaRPr lang="en-GB" b="1" i="0" u="none" strike="noStrike" dirty="0">
              <a:solidFill>
                <a:srgbClr val="404040"/>
              </a:solidFill>
              <a:effectLst/>
              <a:latin typeface="Inter" panose="02000503000000020004" pitchFamily="2" charset="0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407175" y="1212111"/>
            <a:ext cx="3469881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Ethics in AI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refers to the principles and guidelines that ensure artificial intelligence systems are developed and used responsibly, fairly, and safely. </a:t>
            </a:r>
          </a:p>
          <a:p>
            <a:pPr marL="342900" indent="-342900" algn="l">
              <a:buFont typeface="+mj-lt"/>
              <a:buAutoNum type="arabicPeriod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As AI becomes more integrated into various aspects of society, ethical considerations help prevent biases, discrimination, privacy violations, and other unintended consequences.</a:t>
            </a:r>
          </a:p>
        </p:txBody>
      </p:sp>
      <p:pic>
        <p:nvPicPr>
          <p:cNvPr id="3" name="Picture 2" descr="A hand writing words on a white background&#10;&#10;AI-generated content may be incorrect.">
            <a:extLst>
              <a:ext uri="{FF2B5EF4-FFF2-40B4-BE49-F238E27FC236}">
                <a16:creationId xmlns:a16="http://schemas.microsoft.com/office/drawing/2014/main" id="{5206C5D0-3970-E978-78CE-6D911EC3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36136" y="1212111"/>
            <a:ext cx="4733544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70740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Inter" panose="02000503000000020004" pitchFamily="2" charset="0"/>
              </a:rPr>
              <a:t>Definition and Importance of Ethics in AI and Data Science</a:t>
            </a:r>
          </a:p>
        </p:txBody>
      </p:sp>
      <p:sp>
        <p:nvSpPr>
          <p:cNvPr id="69" name="Google Shape;69;p5"/>
          <p:cNvSpPr txBox="1"/>
          <p:nvPr/>
        </p:nvSpPr>
        <p:spPr>
          <a:xfrm>
            <a:off x="316865" y="895370"/>
            <a:ext cx="6707400" cy="57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D0B05-B2FC-A072-7E76-141CF747F183}"/>
              </a:ext>
            </a:extLst>
          </p:cNvPr>
          <p:cNvSpPr txBox="1"/>
          <p:nvPr/>
        </p:nvSpPr>
        <p:spPr>
          <a:xfrm>
            <a:off x="779526" y="1065485"/>
            <a:ext cx="464972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Definition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 AI ethics involves moral principles guiding the design, development, and deployment of AI systems to ensure fairness, transparency, accountability, and inclusivity.</a:t>
            </a:r>
          </a:p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Importance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Prevents biases and discrimination in AI models.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Ensures user privacy and data security.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Promotes transparency and accountability in decision-making.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Builds trust among users, businesses, and governments.</a:t>
            </a:r>
          </a:p>
        </p:txBody>
      </p:sp>
      <p:pic>
        <p:nvPicPr>
          <p:cNvPr id="13" name="Picture 12" descr="A robot sitting at a desk with a robot on it&#10;&#10;AI-generated content may be incorrect.">
            <a:extLst>
              <a:ext uri="{FF2B5EF4-FFF2-40B4-BE49-F238E27FC236}">
                <a16:creationId xmlns:a16="http://schemas.microsoft.com/office/drawing/2014/main" id="{B879190C-9F0D-D040-6AB1-90DF4DD6E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68696" y="895370"/>
            <a:ext cx="3496130" cy="3496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05A24C-4B14-B0F3-7D95-E4301221F853}"/>
              </a:ext>
            </a:extLst>
          </p:cNvPr>
          <p:cNvSpPr txBox="1"/>
          <p:nvPr/>
        </p:nvSpPr>
        <p:spPr>
          <a:xfrm>
            <a:off x="5568696" y="6038870"/>
            <a:ext cx="3496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montrealethics.ai/on-the-challenges-of-using-black-box-apis-for-toxicity-evaluation-in-researc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0" y="122160"/>
            <a:ext cx="790956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dirty="0">
                <a:latin typeface="Calibri"/>
                <a:cs typeface="Calibri"/>
              </a:rPr>
              <a:t>Ethical Considerations in AI Development</a:t>
            </a:r>
            <a:br>
              <a:rPr lang="en-GB" sz="2800" dirty="0">
                <a:latin typeface="Calibri"/>
                <a:cs typeface="Calibri"/>
              </a:rPr>
            </a:br>
            <a:b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endParaRPr sz="3200" dirty="0"/>
          </a:p>
        </p:txBody>
      </p:sp>
      <p:sp>
        <p:nvSpPr>
          <p:cNvPr id="79" name="Google Shape;79;p6"/>
          <p:cNvSpPr txBox="1"/>
          <p:nvPr/>
        </p:nvSpPr>
        <p:spPr>
          <a:xfrm>
            <a:off x="2371061" y="4038281"/>
            <a:ext cx="34422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82740-F1BC-2D89-FAD5-144523C7F981}"/>
              </a:ext>
            </a:extLst>
          </p:cNvPr>
          <p:cNvSpPr txBox="1"/>
          <p:nvPr/>
        </p:nvSpPr>
        <p:spPr>
          <a:xfrm>
            <a:off x="421113" y="1052848"/>
            <a:ext cx="60076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 u="none" strike="noStrike" dirty="0">
                <a:solidFill>
                  <a:srgbClr val="000000"/>
                </a:solidFill>
                <a:effectLst/>
              </a:rPr>
              <a:t>Ethical Considerations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: Moral guidelines that determine what is right or wrong in AI usage, even if there are no laws governing them. </a:t>
            </a:r>
          </a:p>
          <a:p>
            <a:pPr algn="l"/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Examples: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Should AI systems make decisions that impact human lives (e.g., autonomous vehicles, healthcare diagnostics)?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How can we ensure AI respects human dignity and fairness?</a:t>
            </a:r>
          </a:p>
          <a:p>
            <a:pPr marL="742950" lvl="1" indent="-285750" algn="l">
              <a:buFont typeface="Wingdings" pitchFamily="2" charset="2"/>
              <a:buChar char="Ø"/>
            </a:pP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8" name="Picture 7" descr="A comparison of a cartoon character&#10;&#10;AI-generated content may be incorrect.">
            <a:extLst>
              <a:ext uri="{FF2B5EF4-FFF2-40B4-BE49-F238E27FC236}">
                <a16:creationId xmlns:a16="http://schemas.microsoft.com/office/drawing/2014/main" id="{B6798C49-C376-D204-B5CE-DE1CDD47E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9640"/>
          <a:stretch/>
        </p:blipFill>
        <p:spPr>
          <a:xfrm>
            <a:off x="6804808" y="1608741"/>
            <a:ext cx="2148840" cy="19260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74">
          <a:extLst>
            <a:ext uri="{FF2B5EF4-FFF2-40B4-BE49-F238E27FC236}">
              <a16:creationId xmlns:a16="http://schemas.microsoft.com/office/drawing/2014/main" id="{1BBFEC59-2F9A-F1A0-822E-D0C14DF81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>
            <a:extLst>
              <a:ext uri="{FF2B5EF4-FFF2-40B4-BE49-F238E27FC236}">
                <a16:creationId xmlns:a16="http://schemas.microsoft.com/office/drawing/2014/main" id="{814E9543-CA25-5AF4-BD0C-4BBE3828E304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>
            <a:extLst>
              <a:ext uri="{FF2B5EF4-FFF2-40B4-BE49-F238E27FC236}">
                <a16:creationId xmlns:a16="http://schemas.microsoft.com/office/drawing/2014/main" id="{4025FB2A-478B-7FBC-5819-20CB112C3C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22160"/>
            <a:ext cx="790956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dirty="0">
                <a:latin typeface="Calibri"/>
                <a:cs typeface="Calibri"/>
              </a:rPr>
              <a:t>Legal Considerations in AI Development</a:t>
            </a:r>
            <a:br>
              <a:rPr lang="en-GB" sz="2800" dirty="0">
                <a:latin typeface="Calibri"/>
                <a:cs typeface="Calibri"/>
              </a:rPr>
            </a:br>
            <a:br>
              <a:rPr lang="en-GB" sz="1600" b="1" i="0" u="none" strike="noStrike" dirty="0">
                <a:solidFill>
                  <a:srgbClr val="404040"/>
                </a:solidFill>
                <a:effectLst/>
                <a:latin typeface="Inter" panose="02000503000000020004" pitchFamily="2" charset="0"/>
              </a:rPr>
            </a:br>
            <a:endParaRPr sz="3200" dirty="0"/>
          </a:p>
        </p:txBody>
      </p:sp>
      <p:sp>
        <p:nvSpPr>
          <p:cNvPr id="79" name="Google Shape;79;p6">
            <a:extLst>
              <a:ext uri="{FF2B5EF4-FFF2-40B4-BE49-F238E27FC236}">
                <a16:creationId xmlns:a16="http://schemas.microsoft.com/office/drawing/2014/main" id="{8E7AD6B6-47C7-C90A-7843-8B2A94B3A678}"/>
              </a:ext>
            </a:extLst>
          </p:cNvPr>
          <p:cNvSpPr txBox="1"/>
          <p:nvPr/>
        </p:nvSpPr>
        <p:spPr>
          <a:xfrm>
            <a:off x="2371061" y="4038281"/>
            <a:ext cx="34422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5851E-E4EC-52E8-305E-53A51FD122EF}"/>
              </a:ext>
            </a:extLst>
          </p:cNvPr>
          <p:cNvSpPr txBox="1"/>
          <p:nvPr/>
        </p:nvSpPr>
        <p:spPr>
          <a:xfrm>
            <a:off x="466344" y="863590"/>
            <a:ext cx="6338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/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GB" sz="2000" b="1" i="0" u="none" strike="noStrike" dirty="0">
                <a:solidFill>
                  <a:srgbClr val="000000"/>
                </a:solidFill>
                <a:effectLst/>
              </a:rPr>
              <a:t>Legal Considerations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: Regulations and laws that govern AI usage to protect individuals and organizations. Examples: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GDPR (General Data Protection Regulation) for data privacy in AI.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Laws against AI-driven discrimination in hiring or lending.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Compliance with copyright and intellectual property laws in AI-generated content.</a:t>
            </a:r>
          </a:p>
        </p:txBody>
      </p:sp>
      <p:pic>
        <p:nvPicPr>
          <p:cNvPr id="8" name="Picture 7" descr="A comparison of a cartoon character&#10;&#10;AI-generated content may be incorrect.">
            <a:extLst>
              <a:ext uri="{FF2B5EF4-FFF2-40B4-BE49-F238E27FC236}">
                <a16:creationId xmlns:a16="http://schemas.microsoft.com/office/drawing/2014/main" id="{34F939E7-07C2-F90D-5B9C-E51A6A26F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9640"/>
          <a:stretch/>
        </p:blipFill>
        <p:spPr>
          <a:xfrm>
            <a:off x="6835140" y="1647684"/>
            <a:ext cx="2148840" cy="192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90352" y="122160"/>
            <a:ext cx="7764928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The Role of Ethics in Responsible AI and Data-Driven Decision-Making</a:t>
            </a:r>
            <a:br>
              <a:rPr lang="en-US" sz="2000" dirty="0">
                <a:latin typeface="Calibri"/>
                <a:ea typeface="Calibri"/>
                <a:cs typeface="Calibri"/>
                <a:sym typeface="Calibri"/>
              </a:rPr>
            </a:b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AC55A-A5FE-A2E8-86EA-A364158EBABF}"/>
              </a:ext>
            </a:extLst>
          </p:cNvPr>
          <p:cNvSpPr txBox="1"/>
          <p:nvPr/>
        </p:nvSpPr>
        <p:spPr>
          <a:xfrm>
            <a:off x="466344" y="912043"/>
            <a:ext cx="8001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Ethical AI ensures that machine learning models and data-driven decisions align with human values.</a:t>
            </a:r>
          </a:p>
          <a:p>
            <a:pPr algn="l"/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Fairness &amp; Bias Reduction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: Ensuring AI does not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</a:rPr>
              <a:t>favor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 one group over another.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Transparency &amp; Explainability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: Making AI decisions understandable to users.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Accountability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: Holding AI developers and organizations responsible for AI-driven decisions.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Privacy &amp; Security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: Protecting user data and ensuring informed consent.</a:t>
            </a:r>
          </a:p>
          <a:p>
            <a:pPr algn="l"/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By integrating ethics into AI development, we can create systems that benefit society while minimizing harm and misuse.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AD1E245C-17DD-8426-7E86-225321D38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">
            <a:extLst>
              <a:ext uri="{FF2B5EF4-FFF2-40B4-BE49-F238E27FC236}">
                <a16:creationId xmlns:a16="http://schemas.microsoft.com/office/drawing/2014/main" id="{67DA5825-D171-C6C9-BDA7-CE6B9486639F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>
            <a:extLst>
              <a:ext uri="{FF2B5EF4-FFF2-40B4-BE49-F238E27FC236}">
                <a16:creationId xmlns:a16="http://schemas.microsoft.com/office/drawing/2014/main" id="{12EC5BCB-C707-1B44-6F65-65EAE68BC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50" y="122160"/>
            <a:ext cx="6707400" cy="49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Moral Responsibility and AI Development</a:t>
            </a:r>
            <a:br>
              <a:rPr lang="en-US" sz="2000" dirty="0">
                <a:latin typeface="Calibri"/>
                <a:ea typeface="Calibri"/>
                <a:cs typeface="Calibri"/>
                <a:sym typeface="Calibri"/>
              </a:rPr>
            </a:b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FB219-6EDD-E26E-5C38-6233125D407E}"/>
              </a:ext>
            </a:extLst>
          </p:cNvPr>
          <p:cNvSpPr txBox="1"/>
          <p:nvPr/>
        </p:nvSpPr>
        <p:spPr>
          <a:xfrm>
            <a:off x="713232" y="909756"/>
            <a:ext cx="78546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Who is Responsible for AI Decisions? Developers, Organizations, or Users?</a:t>
            </a:r>
          </a:p>
          <a:p>
            <a:pPr algn="l"/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AI systems do not operate independently; they are created, trained, and deployed by humans. Therefore, responsibility for AI decisions can be divided among:</a:t>
            </a:r>
          </a:p>
          <a:p>
            <a:pPr algn="l"/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Developers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Responsible for designing ethical algorithms and ensuring data fairness.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Must mitigate biases and ensure transparency in AI models.</a:t>
            </a:r>
          </a:p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Organizations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Should establish ethical AI policies and governance frameworks.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Need to ensure AI is used responsibly in real-world applications.</a:t>
            </a:r>
          </a:p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Users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Need awareness of AI limitations and potential biases.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Must use AI responsibly and understand its ethical implications.</a:t>
            </a:r>
          </a:p>
          <a:p>
            <a:pPr marL="742950" lvl="1" indent="-285750" algn="l">
              <a:buFont typeface="Wingdings" pitchFamily="2" charset="2"/>
              <a:buChar char="Ø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Since AI lacks moral reasoning, responsibility ultimately lies with human stakeholders, including policymakers and regulators.</a:t>
            </a:r>
          </a:p>
        </p:txBody>
      </p:sp>
    </p:spTree>
    <p:extLst>
      <p:ext uri="{BB962C8B-B14F-4D97-AF65-F5344CB8AC3E}">
        <p14:creationId xmlns:p14="http://schemas.microsoft.com/office/powerpoint/2010/main" val="34591526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4048</TotalTime>
  <Words>1119</Words>
  <Application>Microsoft Macintosh PowerPoint</Application>
  <PresentationFormat>On-screen Show (16:9)</PresentationFormat>
  <Paragraphs>114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Calibri</vt:lpstr>
      <vt:lpstr>IBM Plex Sans Arabic</vt:lpstr>
      <vt:lpstr>Wingdings</vt:lpstr>
      <vt:lpstr>IBM Plex Sans Arabic Medium</vt:lpstr>
      <vt:lpstr>Proxima Nova</vt:lpstr>
      <vt:lpstr>Inter</vt:lpstr>
      <vt:lpstr>Tajawal</vt:lpstr>
      <vt:lpstr>Arial</vt:lpstr>
      <vt:lpstr>IBM Plex Sans Arabic SemiBold</vt:lpstr>
      <vt:lpstr>Times New Roman</vt:lpstr>
      <vt:lpstr>-webkit-standard</vt:lpstr>
      <vt:lpstr>Simple Light</vt:lpstr>
      <vt:lpstr>أكـــــاديميــــة طــــويـــق</vt:lpstr>
      <vt:lpstr>Foundations of AI  Ethics  </vt:lpstr>
      <vt:lpstr>PowerPoint Presentation</vt:lpstr>
      <vt:lpstr>Introduction to Ethics in AI </vt:lpstr>
      <vt:lpstr>Definition and Importance of Ethics in AI and Data Science</vt:lpstr>
      <vt:lpstr>Ethical Considerations in AI Development  </vt:lpstr>
      <vt:lpstr>Legal Considerations in AI Development  </vt:lpstr>
      <vt:lpstr>The Role of Ethics in Responsible AI and Data-Driven Decision-Making </vt:lpstr>
      <vt:lpstr>Moral Responsibility and AI Development </vt:lpstr>
      <vt:lpstr>The Ethics of AI Autonomy and Decision-Making  </vt:lpstr>
      <vt:lpstr>Ethical Considerations in AI for Social Good  </vt:lpstr>
      <vt:lpstr>Case Studies on AI Ethics Violations   </vt:lpstr>
      <vt:lpstr>Case Studies on AI Ethics Violations   </vt:lpstr>
      <vt:lpstr>Case Studies on AI Ethics Violations   </vt:lpstr>
      <vt:lpstr>Case Studies on AI Ethics Violations   </vt:lpstr>
      <vt:lpstr>RECAP </vt:lpstr>
      <vt:lpstr>الشراكات العالمية</vt:lpstr>
      <vt:lpstr>شــــــكــــرًا لكــــــم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Afshan Hashmi</cp:lastModifiedBy>
  <cp:revision>6</cp:revision>
  <dcterms:modified xsi:type="dcterms:W3CDTF">2025-03-02T19:39:34Z</dcterms:modified>
</cp:coreProperties>
</file>